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625" r:id="rId2"/>
    <p:sldId id="329" r:id="rId3"/>
    <p:sldId id="390" r:id="rId4"/>
    <p:sldId id="607" r:id="rId5"/>
    <p:sldId id="62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79888" autoAdjust="0"/>
  </p:normalViewPr>
  <p:slideViewPr>
    <p:cSldViewPr snapToGrid="0">
      <p:cViewPr varScale="1">
        <p:scale>
          <a:sx n="54" d="100"/>
          <a:sy n="54" d="100"/>
        </p:scale>
        <p:origin x="58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2.w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image" Target="../media/image5.wmf"/><Relationship Id="rId1" Type="http://schemas.openxmlformats.org/officeDocument/2006/relationships/image" Target="../media/image2.wmf"/></Relationships>
</file>

<file path=ppt/media/image1.png>
</file>

<file path=ppt/media/image2.wmf>
</file>

<file path=ppt/media/image3.wmf>
</file>

<file path=ppt/media/image4.wmf>
</file>

<file path=ppt/media/image5.wmf>
</file>

<file path=ppt/media/image6.wmf>
</file>

<file path=ppt/media/image7.jpe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0D836-8B4C-4EC6-B18B-B2DAD95F34E5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3E1EC-6CC0-4C05-8B08-2CB15F3E5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607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Repeated from previous </a:t>
            </a:r>
            <a:r>
              <a:rPr lang="en-US" dirty="0" err="1"/>
              <a:t>powerpoint</a:t>
            </a:r>
            <a:r>
              <a:rPr lang="en-US" dirty="0"/>
              <a:t> to review the problem.  How to compute utility when we are not sure of the outcome.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E3E1EC-6CC0-4C05-8B08-2CB15F3E5F1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94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9B1E8A-AB7A-4221-8824-FBA98A09A435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2927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/>
              <a:t>If we are going to build systems like self-driving cars, we are going to need to make them behave ethically.  To do that we must be clear what </a:t>
            </a:r>
            <a:r>
              <a:rPr lang="en-US" altLang="en-US" sz="1200"/>
              <a:t>that means.</a:t>
            </a:r>
            <a:endParaRPr lang="en-US" altLang="en-US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en-US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1200" dirty="0"/>
              <a:t>http://www.forbes.com/sites/brookecrothers/2015/11/12/google-is-leader-in-revolutionary-self-driving-cars-says-ihs/#1fc314e3e6b1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29B1E8A-AB7A-4221-8824-FBA98A09A435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8913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EAB1E-8546-44C0-ACFF-D2330DE532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FFDBC-6E04-41D4-88C0-FFB9E32F2E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76778-F8B3-4164-BECD-CAB6653CD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CEE51B-7B31-4A97-B6AA-08D881783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2F4C5-82BD-4FC2-A29A-278E406BD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589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23F00-4055-402F-87BD-5CA92A792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56A85C-AB84-4DF2-9EA4-0A18B464CB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C2B30-A303-45D8-927A-9C0C440D9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F16E8-5D78-40BF-A570-BFAF41A4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EB35F-C05A-4143-A240-462B2A69D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67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3FF5D1-D10C-4F72-92A9-EFB7F1EB69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96FDEF-122F-4397-8230-26630841B2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E6E25-1220-4167-8AFC-224576BEA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CFD437-859B-4009-B500-C58DB9726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27852-C163-44EE-B5FF-3659E816B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2487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09600" y="274639"/>
            <a:ext cx="10972800" cy="5851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41C051-A7FA-4B6E-8873-310A3A49762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6592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2A0D0-B114-467A-BB3E-6F7AB066C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3BCAF-A1D0-4135-9AC0-5EFBA21C1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34940-9680-4155-97C8-1636169A0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6CF5A-E416-42A2-A13B-5AEC35D17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0EB7A-14AA-412D-A6C7-71941B463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50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76318-C098-494B-B867-1BACC4B2C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AE96C4-F607-41F7-93E3-B9E0D8F5E2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B15D3-162E-4AC3-8238-52B8129A0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5F2E0-3CCF-4EB8-A964-41BDE9E5C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4502C-044A-42A6-BC43-203BB9FE7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904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D5D07-BF29-44DD-BCE0-CBE3E330B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1FA25-AD36-4FA2-89E7-436915CA2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570B54-B35B-4C7F-99F0-AF0383F78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8FFFE7-98F9-43D2-A663-AA869317C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94A47-BE38-4978-A4E1-7D66AE7F5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A48DF-DB3E-4DD2-BDF3-F5B8C7CC3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780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61578-9197-47B4-9990-CCACA4903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6AD662-E371-468D-B835-2C8F06D03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8C91E0-35CF-4C48-894F-CA00B8C45A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3896FF-7B0B-4D00-82C4-B0FCC3C90C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553D1A-A35F-445E-B614-8B2A642F6B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EF5451-ABDD-48A8-A568-E74ACEBB6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5CCD21-21BD-405A-9C59-2700CF1C2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A56E62-3463-46BD-90C2-2C553BCC2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780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85B00-7A2C-4202-B7C3-963ADB8D8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7709B5-22A8-421C-A408-171B0CBE8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0ABA94-90AD-485A-B54D-C8E0939A3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6F71DC-B0C1-4F50-A427-B1CB65411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473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602169-D4A4-486F-9114-D8EDAFFD2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39188B-E2BA-4D2D-B6B2-6D2F6BA3C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14AF7-0D45-4C5A-B4A6-B44C45E90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776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F1E79-0CCD-4933-A925-87B1D7933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4FB01-DFA7-4E23-BEDE-CC19409CFE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195EC7-75D2-4CC1-98C1-EB52E1536C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6905C2-8FD9-4DAC-A884-EAA4483B0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412B41-D943-4DF5-8046-112F9E8F9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DFA29-3C6B-45AD-BC06-9D79E2C19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450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0047A-1BB0-416B-9C40-FCD96D409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A7B4EE-434C-43C5-AA1A-1AFF0ECB94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3EF986-B71D-4979-AEAE-73636A79B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49C3C1-3239-451F-87D1-F3143E80B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9CB64-33C8-4669-B774-8D6E71837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F82870-3DF4-4C64-A6AE-F18DBF3C5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01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D4B858-C0C4-4A67-A208-92D8220AF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1DACC-6B9D-4A04-AFB1-772979AE76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C3807-8E4C-4912-A0D9-FED37CC823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09E94C-6827-4F7A-8A4F-9E29A5E8901E}" type="datetimeFigureOut">
              <a:rPr lang="en-US" smtClean="0"/>
              <a:t>3/26/2020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B03BB-E952-42A5-B103-849E94874D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81510-06EF-4D2D-B623-94B72833D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831D8A-76D3-4C01-B8CF-8F9423FE73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930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audio" Target="../media/media2.m4a"/><Relationship Id="rId7" Type="http://schemas.openxmlformats.org/officeDocument/2006/relationships/image" Target="../media/image2.wmf"/><Relationship Id="rId2" Type="http://schemas.microsoft.com/office/2007/relationships/media" Target="../media/media2.m4a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w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.m4a"/><Relationship Id="rId7" Type="http://schemas.openxmlformats.org/officeDocument/2006/relationships/image" Target="../media/image4.wmf"/><Relationship Id="rId2" Type="http://schemas.openxmlformats.org/officeDocument/2006/relationships/tags" Target="../tags/tag1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3.bin"/><Relationship Id="rId5" Type="http://schemas.openxmlformats.org/officeDocument/2006/relationships/slideLayout" Target="../slideLayouts/slideLayout12.xml"/><Relationship Id="rId4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wmf"/><Relationship Id="rId13" Type="http://schemas.openxmlformats.org/officeDocument/2006/relationships/image" Target="../media/image1.png"/><Relationship Id="rId3" Type="http://schemas.microsoft.com/office/2007/relationships/media" Target="../media/media4.m4a"/><Relationship Id="rId7" Type="http://schemas.openxmlformats.org/officeDocument/2006/relationships/oleObject" Target="../embeddings/oleObject4.bin"/><Relationship Id="rId12" Type="http://schemas.openxmlformats.org/officeDocument/2006/relationships/image" Target="../media/image6.wmf"/><Relationship Id="rId2" Type="http://schemas.openxmlformats.org/officeDocument/2006/relationships/tags" Target="../tags/tag2.xml"/><Relationship Id="rId1" Type="http://schemas.openxmlformats.org/officeDocument/2006/relationships/vmlDrawing" Target="../drawings/vmlDrawing3.vml"/><Relationship Id="rId6" Type="http://schemas.openxmlformats.org/officeDocument/2006/relationships/notesSlide" Target="../notesSlides/notesSlide2.xml"/><Relationship Id="rId11" Type="http://schemas.openxmlformats.org/officeDocument/2006/relationships/oleObject" Target="../embeddings/oleObject6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5.wmf"/><Relationship Id="rId4" Type="http://schemas.openxmlformats.org/officeDocument/2006/relationships/audio" Target="../media/media4.m4a"/><Relationship Id="rId9" Type="http://schemas.openxmlformats.org/officeDocument/2006/relationships/oleObject" Target="../embeddings/oleObject5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13" Type="http://schemas.openxmlformats.org/officeDocument/2006/relationships/image" Target="../media/image1.png"/><Relationship Id="rId3" Type="http://schemas.openxmlformats.org/officeDocument/2006/relationships/audio" Target="../media/media5.m4a"/><Relationship Id="rId7" Type="http://schemas.openxmlformats.org/officeDocument/2006/relationships/image" Target="../media/image2.wmf"/><Relationship Id="rId12" Type="http://schemas.openxmlformats.org/officeDocument/2006/relationships/image" Target="../media/image7.jpeg"/><Relationship Id="rId2" Type="http://schemas.microsoft.com/office/2007/relationships/media" Target="../media/media5.m4a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4.bin"/><Relationship Id="rId11" Type="http://schemas.openxmlformats.org/officeDocument/2006/relationships/image" Target="../media/image6.wmf"/><Relationship Id="rId5" Type="http://schemas.openxmlformats.org/officeDocument/2006/relationships/notesSlide" Target="../notesSlides/notesSlide3.xml"/><Relationship Id="rId10" Type="http://schemas.openxmlformats.org/officeDocument/2006/relationships/oleObject" Target="../embeddings/oleObject6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1B52F-F18A-4742-94BA-E51380739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79394"/>
            <a:ext cx="9144000" cy="89921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prstClr val="black"/>
                </a:solidFill>
              </a:rPr>
              <a:t>Implementing Utilitarianism – Expected Value</a:t>
            </a:r>
            <a:endParaRPr lang="en-US" dirty="0">
              <a:latin typeface="Century" panose="02040604050505020304" pitchFamily="18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3056B2D-B05C-4055-8CBB-4173685DE4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379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24"/>
    </mc:Choice>
    <mc:Fallback>
      <p:transition spd="slow" advTm="11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563562"/>
          </a:xfrm>
        </p:spPr>
        <p:txBody>
          <a:bodyPr/>
          <a:lstStyle/>
          <a:p>
            <a:pPr algn="ctr" eaLnBrk="1" hangingPunct="1"/>
            <a:r>
              <a:rPr lang="en-US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Implementing Utilitarianism</a:t>
            </a:r>
          </a:p>
        </p:txBody>
      </p:sp>
      <p:sp>
        <p:nvSpPr>
          <p:cNvPr id="116739" name="Rectangle 6"/>
          <p:cNvSpPr>
            <a:spLocks noChangeArrowheads="1"/>
          </p:cNvSpPr>
          <p:nvPr/>
        </p:nvSpPr>
        <p:spPr bwMode="auto">
          <a:xfrm>
            <a:off x="1524001" y="307288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graphicFrame>
        <p:nvGraphicFramePr>
          <p:cNvPr id="116740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548147"/>
              </p:ext>
            </p:extLst>
          </p:nvPr>
        </p:nvGraphicFramePr>
        <p:xfrm>
          <a:off x="3305763" y="1954678"/>
          <a:ext cx="6056312" cy="954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" name="Equation" r:id="rId6" imgW="2171520" imgH="342720" progId="Equation.3">
                  <p:embed/>
                </p:oleObj>
              </mc:Choice>
              <mc:Fallback>
                <p:oleObj name="Equation" r:id="rId6" imgW="2171520" imgH="342720" progId="Equation.3">
                  <p:embed/>
                  <p:pic>
                    <p:nvPicPr>
                      <p:cNvPr id="11674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05763" y="1954678"/>
                        <a:ext cx="6056312" cy="954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6741" name="Object 7"/>
          <p:cNvGraphicFramePr>
            <a:graphicFrameLocks noGrp="1" noChangeAspect="1"/>
          </p:cNvGraphicFramePr>
          <p:nvPr>
            <p:ph idx="1"/>
          </p:nvPr>
        </p:nvGraphicFramePr>
        <p:xfrm>
          <a:off x="3352800" y="4267200"/>
          <a:ext cx="6172200" cy="89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Equation" r:id="rId8" imgW="2374560" imgH="342720" progId="Equation.3">
                  <p:embed/>
                </p:oleObj>
              </mc:Choice>
              <mc:Fallback>
                <p:oleObj name="Equation" r:id="rId8" imgW="2374560" imgH="342720" progId="Equation.3">
                  <p:embed/>
                  <p:pic>
                    <p:nvPicPr>
                      <p:cNvPr id="116741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2800" y="4267200"/>
                        <a:ext cx="6172200" cy="890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828800" y="2057400"/>
            <a:ext cx="106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ACT: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0" y="4343400"/>
            <a:ext cx="160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RULE: 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4CFA15C-3B64-4EC2-BC55-9A3778F35E3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69"/>
    </mc:Choice>
    <mc:Fallback>
      <p:transition spd="slow" advTm="52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Oval 2"/>
          <p:cNvSpPr>
            <a:spLocks noChangeArrowheads="1"/>
          </p:cNvSpPr>
          <p:nvPr/>
        </p:nvSpPr>
        <p:spPr bwMode="auto">
          <a:xfrm>
            <a:off x="5334000" y="1584087"/>
            <a:ext cx="1066800" cy="990600"/>
          </a:xfrm>
          <a:prstGeom prst="ellipse">
            <a:avLst/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40291" name="Oval 3"/>
          <p:cNvSpPr>
            <a:spLocks noChangeArrowheads="1"/>
          </p:cNvSpPr>
          <p:nvPr/>
        </p:nvSpPr>
        <p:spPr bwMode="auto">
          <a:xfrm>
            <a:off x="2209800" y="3717687"/>
            <a:ext cx="990600" cy="990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1</a:t>
            </a:r>
          </a:p>
        </p:txBody>
      </p:sp>
      <p:sp>
        <p:nvSpPr>
          <p:cNvPr id="140292" name="Oval 4"/>
          <p:cNvSpPr>
            <a:spLocks noChangeArrowheads="1"/>
          </p:cNvSpPr>
          <p:nvPr/>
        </p:nvSpPr>
        <p:spPr bwMode="auto">
          <a:xfrm>
            <a:off x="3505200" y="3717687"/>
            <a:ext cx="990600" cy="990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2</a:t>
            </a:r>
          </a:p>
        </p:txBody>
      </p:sp>
      <p:sp>
        <p:nvSpPr>
          <p:cNvPr id="140293" name="Oval 5"/>
          <p:cNvSpPr>
            <a:spLocks noChangeArrowheads="1"/>
          </p:cNvSpPr>
          <p:nvPr/>
        </p:nvSpPr>
        <p:spPr bwMode="auto">
          <a:xfrm>
            <a:off x="4800600" y="3717687"/>
            <a:ext cx="990600" cy="990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3</a:t>
            </a:r>
          </a:p>
        </p:txBody>
      </p:sp>
      <p:sp>
        <p:nvSpPr>
          <p:cNvPr id="140294" name="Oval 6"/>
          <p:cNvSpPr>
            <a:spLocks noChangeArrowheads="1"/>
          </p:cNvSpPr>
          <p:nvPr/>
        </p:nvSpPr>
        <p:spPr bwMode="auto">
          <a:xfrm>
            <a:off x="8382000" y="3793887"/>
            <a:ext cx="990600" cy="9906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k</a:t>
            </a:r>
          </a:p>
        </p:txBody>
      </p:sp>
      <p:sp>
        <p:nvSpPr>
          <p:cNvPr id="140295" name="Text Box 7"/>
          <p:cNvSpPr txBox="1">
            <a:spLocks noChangeArrowheads="1"/>
          </p:cNvSpPr>
          <p:nvPr/>
        </p:nvSpPr>
        <p:spPr bwMode="auto">
          <a:xfrm>
            <a:off x="2209800" y="4860688"/>
            <a:ext cx="8905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payoff</a:t>
            </a:r>
            <a:r>
              <a:rPr lang="en-US" altLang="en-US" sz="1800" baseline="-25000" dirty="0"/>
              <a:t>1</a:t>
            </a:r>
          </a:p>
        </p:txBody>
      </p:sp>
      <p:sp>
        <p:nvSpPr>
          <p:cNvPr id="140296" name="Text Box 8"/>
          <p:cNvSpPr txBox="1">
            <a:spLocks noChangeArrowheads="1"/>
          </p:cNvSpPr>
          <p:nvPr/>
        </p:nvSpPr>
        <p:spPr bwMode="auto">
          <a:xfrm>
            <a:off x="3505200" y="4860688"/>
            <a:ext cx="8905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payoff</a:t>
            </a:r>
            <a:r>
              <a:rPr lang="en-US" altLang="en-US" sz="1800" baseline="-25000"/>
              <a:t>2</a:t>
            </a:r>
          </a:p>
        </p:txBody>
      </p:sp>
      <p:sp>
        <p:nvSpPr>
          <p:cNvPr id="140297" name="Text Box 9"/>
          <p:cNvSpPr txBox="1">
            <a:spLocks noChangeArrowheads="1"/>
          </p:cNvSpPr>
          <p:nvPr/>
        </p:nvSpPr>
        <p:spPr bwMode="auto">
          <a:xfrm>
            <a:off x="4800600" y="4860688"/>
            <a:ext cx="8905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payoff</a:t>
            </a:r>
            <a:r>
              <a:rPr lang="en-US" altLang="en-US" sz="1800" baseline="-25000"/>
              <a:t>3</a:t>
            </a:r>
          </a:p>
        </p:txBody>
      </p:sp>
      <p:sp>
        <p:nvSpPr>
          <p:cNvPr id="140298" name="Text Box 10"/>
          <p:cNvSpPr txBox="1">
            <a:spLocks noChangeArrowheads="1"/>
          </p:cNvSpPr>
          <p:nvPr/>
        </p:nvSpPr>
        <p:spPr bwMode="auto">
          <a:xfrm>
            <a:off x="8458200" y="4936888"/>
            <a:ext cx="8905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 err="1"/>
              <a:t>payoff</a:t>
            </a:r>
            <a:r>
              <a:rPr lang="en-US" altLang="en-US" sz="1800" baseline="-25000" dirty="0" err="1"/>
              <a:t>k</a:t>
            </a:r>
            <a:endParaRPr lang="en-US" altLang="en-US" sz="1800" baseline="-25000" dirty="0"/>
          </a:p>
        </p:txBody>
      </p:sp>
      <p:sp>
        <p:nvSpPr>
          <p:cNvPr id="140299" name="Text Box 11"/>
          <p:cNvSpPr txBox="1">
            <a:spLocks noChangeArrowheads="1"/>
          </p:cNvSpPr>
          <p:nvPr/>
        </p:nvSpPr>
        <p:spPr bwMode="auto">
          <a:xfrm>
            <a:off x="5348610" y="1887578"/>
            <a:ext cx="101341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  action</a:t>
            </a:r>
            <a:r>
              <a:rPr lang="en-US" altLang="en-US" sz="1800" baseline="-25000" dirty="0"/>
              <a:t>2</a:t>
            </a:r>
          </a:p>
        </p:txBody>
      </p:sp>
      <p:sp>
        <p:nvSpPr>
          <p:cNvPr id="140300" name="Line 12"/>
          <p:cNvSpPr>
            <a:spLocks noChangeShapeType="1"/>
          </p:cNvSpPr>
          <p:nvPr/>
        </p:nvSpPr>
        <p:spPr bwMode="auto">
          <a:xfrm flipH="1">
            <a:off x="3048000" y="2346087"/>
            <a:ext cx="2362200" cy="1447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0301" name="Line 13"/>
          <p:cNvSpPr>
            <a:spLocks noChangeShapeType="1"/>
          </p:cNvSpPr>
          <p:nvPr/>
        </p:nvSpPr>
        <p:spPr bwMode="auto">
          <a:xfrm flipH="1">
            <a:off x="4343400" y="2498487"/>
            <a:ext cx="1219200" cy="1295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0302" name="Line 14"/>
          <p:cNvSpPr>
            <a:spLocks noChangeShapeType="1"/>
          </p:cNvSpPr>
          <p:nvPr/>
        </p:nvSpPr>
        <p:spPr bwMode="auto">
          <a:xfrm flipH="1">
            <a:off x="5410200" y="2574687"/>
            <a:ext cx="381000" cy="1143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0303" name="Line 15"/>
          <p:cNvSpPr>
            <a:spLocks noChangeShapeType="1"/>
          </p:cNvSpPr>
          <p:nvPr/>
        </p:nvSpPr>
        <p:spPr bwMode="auto">
          <a:xfrm>
            <a:off x="6172200" y="2498487"/>
            <a:ext cx="2286000" cy="1524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0304" name="Line 16"/>
          <p:cNvSpPr>
            <a:spLocks noChangeShapeType="1"/>
          </p:cNvSpPr>
          <p:nvPr/>
        </p:nvSpPr>
        <p:spPr bwMode="auto">
          <a:xfrm>
            <a:off x="6400800" y="4251087"/>
            <a:ext cx="1295400" cy="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0305" name="Text Box 17"/>
          <p:cNvSpPr txBox="1">
            <a:spLocks noChangeArrowheads="1"/>
          </p:cNvSpPr>
          <p:nvPr/>
        </p:nvSpPr>
        <p:spPr bwMode="auto">
          <a:xfrm>
            <a:off x="2743200" y="3108088"/>
            <a:ext cx="7254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prob</a:t>
            </a:r>
            <a:r>
              <a:rPr lang="en-US" altLang="en-US" sz="1800" baseline="-25000" dirty="0"/>
              <a:t>1</a:t>
            </a:r>
          </a:p>
        </p:txBody>
      </p:sp>
      <p:sp>
        <p:nvSpPr>
          <p:cNvPr id="140306" name="Text Box 18"/>
          <p:cNvSpPr txBox="1">
            <a:spLocks noChangeArrowheads="1"/>
          </p:cNvSpPr>
          <p:nvPr/>
        </p:nvSpPr>
        <p:spPr bwMode="auto">
          <a:xfrm>
            <a:off x="4800600" y="3184288"/>
            <a:ext cx="7254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prob</a:t>
            </a:r>
            <a:r>
              <a:rPr lang="en-US" altLang="en-US" sz="1800" baseline="-25000"/>
              <a:t>3</a:t>
            </a:r>
          </a:p>
        </p:txBody>
      </p:sp>
      <p:sp>
        <p:nvSpPr>
          <p:cNvPr id="140307" name="Text Box 19"/>
          <p:cNvSpPr txBox="1">
            <a:spLocks noChangeArrowheads="1"/>
          </p:cNvSpPr>
          <p:nvPr/>
        </p:nvSpPr>
        <p:spPr bwMode="auto">
          <a:xfrm>
            <a:off x="8610600" y="3184287"/>
            <a:ext cx="7254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 err="1"/>
              <a:t>prob</a:t>
            </a:r>
            <a:r>
              <a:rPr lang="en-US" altLang="en-US" sz="1800" baseline="-25000" dirty="0" err="1"/>
              <a:t>k</a:t>
            </a:r>
            <a:endParaRPr lang="en-US" altLang="en-US" sz="1800" baseline="-25000" dirty="0"/>
          </a:p>
        </p:txBody>
      </p:sp>
      <p:sp>
        <p:nvSpPr>
          <p:cNvPr id="140308" name="Text Box 20"/>
          <p:cNvSpPr txBox="1">
            <a:spLocks noChangeArrowheads="1"/>
          </p:cNvSpPr>
          <p:nvPr/>
        </p:nvSpPr>
        <p:spPr bwMode="auto">
          <a:xfrm>
            <a:off x="3886200" y="3184288"/>
            <a:ext cx="7254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prob</a:t>
            </a:r>
            <a:r>
              <a:rPr lang="en-US" altLang="en-US" sz="1800" baseline="-25000"/>
              <a:t>2</a:t>
            </a:r>
          </a:p>
        </p:txBody>
      </p:sp>
      <p:sp>
        <p:nvSpPr>
          <p:cNvPr id="140309" name="Text Box 21"/>
          <p:cNvSpPr txBox="1">
            <a:spLocks noChangeArrowheads="1"/>
          </p:cNvSpPr>
          <p:nvPr/>
        </p:nvSpPr>
        <p:spPr bwMode="auto">
          <a:xfrm>
            <a:off x="1746575" y="5241688"/>
            <a:ext cx="1716175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rgbClr val="FF0000"/>
                </a:solidFill>
              </a:rPr>
              <a:t>expectation</a:t>
            </a:r>
            <a:r>
              <a:rPr lang="en-US" altLang="en-US" sz="1800" baseline="-25000" dirty="0">
                <a:solidFill>
                  <a:srgbClr val="FF0000"/>
                </a:solidFill>
              </a:rPr>
              <a:t>1</a:t>
            </a: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rgbClr val="FF0000"/>
                </a:solidFill>
              </a:rPr>
              <a:t>= payoff</a:t>
            </a:r>
            <a:r>
              <a:rPr lang="en-US" altLang="en-US" sz="1800" baseline="-25000" dirty="0">
                <a:solidFill>
                  <a:srgbClr val="FF0000"/>
                </a:solidFill>
              </a:rPr>
              <a:t>1</a:t>
            </a:r>
            <a:r>
              <a:rPr lang="en-US" altLang="en-US" sz="1800" dirty="0">
                <a:solidFill>
                  <a:srgbClr val="FF0000"/>
                </a:solidFill>
              </a:rPr>
              <a:t>·prob</a:t>
            </a:r>
            <a:r>
              <a:rPr lang="en-US" altLang="en-US" sz="1800" baseline="-25000" dirty="0">
                <a:solidFill>
                  <a:srgbClr val="FF0000"/>
                </a:solidFill>
              </a:rPr>
              <a:t>1</a:t>
            </a:r>
          </a:p>
          <a:p>
            <a:pPr eaLnBrk="1" hangingPunct="1">
              <a:spcBef>
                <a:spcPct val="0"/>
              </a:spcBef>
              <a:buNone/>
            </a:pPr>
            <a:endParaRPr lang="en-US" altLang="en-US" sz="1800" dirty="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 baseline="-25000" dirty="0">
              <a:solidFill>
                <a:srgbClr val="FF0000"/>
              </a:solidFill>
            </a:endParaRPr>
          </a:p>
        </p:txBody>
      </p:sp>
      <p:sp>
        <p:nvSpPr>
          <p:cNvPr id="140310" name="Text Box 22"/>
          <p:cNvSpPr txBox="1">
            <a:spLocks noChangeArrowheads="1"/>
          </p:cNvSpPr>
          <p:nvPr/>
        </p:nvSpPr>
        <p:spPr bwMode="auto">
          <a:xfrm>
            <a:off x="3282156" y="5229659"/>
            <a:ext cx="14366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rgbClr val="FF0000"/>
                </a:solidFill>
              </a:rPr>
              <a:t>expectation</a:t>
            </a:r>
            <a:r>
              <a:rPr lang="en-US" altLang="en-US" sz="1800" baseline="-25000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40311" name="Text Box 23"/>
          <p:cNvSpPr txBox="1">
            <a:spLocks noChangeArrowheads="1"/>
          </p:cNvSpPr>
          <p:nvPr/>
        </p:nvSpPr>
        <p:spPr bwMode="auto">
          <a:xfrm>
            <a:off x="4735512" y="5227401"/>
            <a:ext cx="143668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rgbClr val="FF0000"/>
                </a:solidFill>
              </a:rPr>
              <a:t>expectation</a:t>
            </a:r>
            <a:r>
              <a:rPr lang="en-US" altLang="en-US" sz="1800" baseline="-250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40313" name="Text Box 25"/>
          <p:cNvSpPr txBox="1">
            <a:spLocks noChangeArrowheads="1"/>
          </p:cNvSpPr>
          <p:nvPr/>
        </p:nvSpPr>
        <p:spPr bwMode="auto">
          <a:xfrm>
            <a:off x="2667000" y="60087"/>
            <a:ext cx="69342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en-US" b="1" dirty="0"/>
              <a:t>Expected Value</a:t>
            </a:r>
          </a:p>
        </p:txBody>
      </p:sp>
      <p:sp>
        <p:nvSpPr>
          <p:cNvPr id="140314" name="Text Box 26"/>
          <p:cNvSpPr txBox="1">
            <a:spLocks noChangeArrowheads="1"/>
          </p:cNvSpPr>
          <p:nvPr/>
        </p:nvSpPr>
        <p:spPr bwMode="auto">
          <a:xfrm>
            <a:off x="1828800" y="6019800"/>
            <a:ext cx="40386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400" i="1" dirty="0"/>
              <a:t>Expected Value(</a:t>
            </a:r>
            <a:r>
              <a:rPr lang="en-US" altLang="en-US" sz="2400" i="1" dirty="0" err="1"/>
              <a:t>action</a:t>
            </a:r>
            <a:r>
              <a:rPr lang="en-US" altLang="en-US" sz="2400" i="1" baseline="-25000" dirty="0" err="1"/>
              <a:t>i</a:t>
            </a:r>
            <a:r>
              <a:rPr lang="en-US" altLang="en-US" sz="2400" i="1" dirty="0"/>
              <a:t>) =</a:t>
            </a:r>
          </a:p>
        </p:txBody>
      </p:sp>
      <p:graphicFrame>
        <p:nvGraphicFramePr>
          <p:cNvPr id="140315" name="Object 27"/>
          <p:cNvGraphicFramePr>
            <a:graphicFrameLocks noGrp="1" noChangeAspect="1"/>
          </p:cNvGraphicFramePr>
          <p:nvPr>
            <p:ph/>
          </p:nvPr>
        </p:nvGraphicFramePr>
        <p:xfrm>
          <a:off x="5526088" y="5943600"/>
          <a:ext cx="3043237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Equation" r:id="rId6" imgW="1434960" imgH="368280" progId="Equation.3">
                  <p:embed/>
                </p:oleObj>
              </mc:Choice>
              <mc:Fallback>
                <p:oleObj name="Equation" r:id="rId6" imgW="1434960" imgH="368280" progId="Equation.3">
                  <p:embed/>
                  <p:pic>
                    <p:nvPicPr>
                      <p:cNvPr id="140315" name="Object 2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26088" y="5943600"/>
                        <a:ext cx="3043237" cy="781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0316" name="Oval 28"/>
          <p:cNvSpPr>
            <a:spLocks noChangeArrowheads="1"/>
          </p:cNvSpPr>
          <p:nvPr/>
        </p:nvSpPr>
        <p:spPr bwMode="auto">
          <a:xfrm>
            <a:off x="8534400" y="1660287"/>
            <a:ext cx="1066800" cy="990600"/>
          </a:xfrm>
          <a:prstGeom prst="ellipse">
            <a:avLst/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40317" name="Oval 29"/>
          <p:cNvSpPr>
            <a:spLocks noChangeArrowheads="1"/>
          </p:cNvSpPr>
          <p:nvPr/>
        </p:nvSpPr>
        <p:spPr bwMode="auto">
          <a:xfrm>
            <a:off x="2286000" y="1584087"/>
            <a:ext cx="1066800" cy="990600"/>
          </a:xfrm>
          <a:prstGeom prst="ellipse">
            <a:avLst/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140318" name="Text Box 30"/>
          <p:cNvSpPr txBox="1">
            <a:spLocks noChangeArrowheads="1"/>
          </p:cNvSpPr>
          <p:nvPr/>
        </p:nvSpPr>
        <p:spPr bwMode="auto">
          <a:xfrm>
            <a:off x="2286000" y="1888888"/>
            <a:ext cx="101341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  action</a:t>
            </a:r>
            <a:r>
              <a:rPr lang="en-US" altLang="en-US" sz="1800" baseline="-25000" dirty="0"/>
              <a:t>1</a:t>
            </a:r>
          </a:p>
        </p:txBody>
      </p:sp>
      <p:sp>
        <p:nvSpPr>
          <p:cNvPr id="140319" name="Text Box 31"/>
          <p:cNvSpPr txBox="1">
            <a:spLocks noChangeArrowheads="1"/>
          </p:cNvSpPr>
          <p:nvPr/>
        </p:nvSpPr>
        <p:spPr bwMode="auto">
          <a:xfrm>
            <a:off x="8534400" y="1965088"/>
            <a:ext cx="1013419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  </a:t>
            </a:r>
            <a:r>
              <a:rPr lang="en-US" altLang="en-US" sz="1800" dirty="0" err="1"/>
              <a:t>action</a:t>
            </a:r>
            <a:r>
              <a:rPr lang="en-US" altLang="en-US" sz="1800" baseline="-25000" dirty="0" err="1"/>
              <a:t>n</a:t>
            </a:r>
            <a:endParaRPr lang="en-US" altLang="en-US" sz="1800" baseline="-25000" dirty="0"/>
          </a:p>
        </p:txBody>
      </p:sp>
      <p:sp>
        <p:nvSpPr>
          <p:cNvPr id="140320" name="Rectangle 32"/>
          <p:cNvSpPr>
            <a:spLocks noChangeArrowheads="1"/>
          </p:cNvSpPr>
          <p:nvPr/>
        </p:nvSpPr>
        <p:spPr bwMode="auto">
          <a:xfrm>
            <a:off x="5181600" y="745887"/>
            <a:ext cx="1600200" cy="381000"/>
          </a:xfrm>
          <a:prstGeom prst="rect">
            <a:avLst/>
          </a:prstGeom>
          <a:solidFill>
            <a:srgbClr val="99FF3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Choice</a:t>
            </a:r>
          </a:p>
        </p:txBody>
      </p:sp>
      <p:sp>
        <p:nvSpPr>
          <p:cNvPr id="140321" name="Line 33"/>
          <p:cNvSpPr>
            <a:spLocks noChangeShapeType="1"/>
          </p:cNvSpPr>
          <p:nvPr/>
        </p:nvSpPr>
        <p:spPr bwMode="auto">
          <a:xfrm flipH="1">
            <a:off x="3200400" y="1126887"/>
            <a:ext cx="2667000" cy="609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0322" name="Line 34"/>
          <p:cNvSpPr>
            <a:spLocks noChangeShapeType="1"/>
          </p:cNvSpPr>
          <p:nvPr/>
        </p:nvSpPr>
        <p:spPr bwMode="auto">
          <a:xfrm flipH="1">
            <a:off x="5867400" y="1126887"/>
            <a:ext cx="152400" cy="457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0323" name="Line 35"/>
          <p:cNvSpPr>
            <a:spLocks noChangeShapeType="1"/>
          </p:cNvSpPr>
          <p:nvPr/>
        </p:nvSpPr>
        <p:spPr bwMode="auto">
          <a:xfrm>
            <a:off x="6096000" y="1126886"/>
            <a:ext cx="2590800" cy="762001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Line 16"/>
          <p:cNvSpPr>
            <a:spLocks noChangeShapeType="1"/>
          </p:cNvSpPr>
          <p:nvPr/>
        </p:nvSpPr>
        <p:spPr bwMode="auto">
          <a:xfrm>
            <a:off x="6915944" y="2255601"/>
            <a:ext cx="1295400" cy="0"/>
          </a:xfrm>
          <a:prstGeom prst="line">
            <a:avLst/>
          </a:prstGeom>
          <a:noFill/>
          <a:ln w="38100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" name="Text Box 21"/>
          <p:cNvSpPr txBox="1">
            <a:spLocks noChangeArrowheads="1"/>
          </p:cNvSpPr>
          <p:nvPr/>
        </p:nvSpPr>
        <p:spPr bwMode="auto">
          <a:xfrm>
            <a:off x="8211344" y="5303601"/>
            <a:ext cx="1716175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 err="1">
                <a:solidFill>
                  <a:srgbClr val="FF0000"/>
                </a:solidFill>
              </a:rPr>
              <a:t>expectation</a:t>
            </a:r>
            <a:r>
              <a:rPr lang="en-US" altLang="en-US" sz="1800" baseline="-25000" dirty="0" err="1">
                <a:solidFill>
                  <a:srgbClr val="FF0000"/>
                </a:solidFill>
              </a:rPr>
              <a:t>k</a:t>
            </a:r>
            <a:endParaRPr lang="en-US" altLang="en-US" sz="1800" baseline="-25000" dirty="0">
              <a:solidFill>
                <a:srgbClr val="FF0000"/>
              </a:solidFill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en-US" sz="1800" dirty="0">
                <a:solidFill>
                  <a:srgbClr val="FF0000"/>
                </a:solidFill>
              </a:rPr>
              <a:t>= </a:t>
            </a:r>
            <a:r>
              <a:rPr lang="en-US" altLang="en-US" sz="1800" dirty="0" err="1">
                <a:solidFill>
                  <a:srgbClr val="FF0000"/>
                </a:solidFill>
              </a:rPr>
              <a:t>payoff</a:t>
            </a:r>
            <a:r>
              <a:rPr lang="en-US" altLang="en-US" sz="1800" baseline="-25000" dirty="0" err="1">
                <a:solidFill>
                  <a:srgbClr val="FF0000"/>
                </a:solidFill>
              </a:rPr>
              <a:t>k</a:t>
            </a:r>
            <a:r>
              <a:rPr lang="en-US" altLang="en-US" sz="1800" dirty="0" err="1">
                <a:solidFill>
                  <a:srgbClr val="FF0000"/>
                </a:solidFill>
              </a:rPr>
              <a:t>·prob</a:t>
            </a:r>
            <a:r>
              <a:rPr lang="en-US" altLang="en-US" sz="1800" baseline="-25000" dirty="0" err="1">
                <a:solidFill>
                  <a:srgbClr val="FF0000"/>
                </a:solidFill>
              </a:rPr>
              <a:t>k</a:t>
            </a:r>
            <a:endParaRPr lang="en-US" altLang="en-US" sz="1800" baseline="-25000" dirty="0">
              <a:solidFill>
                <a:srgbClr val="FF0000"/>
              </a:solidFill>
            </a:endParaRPr>
          </a:p>
          <a:p>
            <a:pPr eaLnBrk="1" hangingPunct="1">
              <a:spcBef>
                <a:spcPct val="0"/>
              </a:spcBef>
              <a:buNone/>
            </a:pPr>
            <a:endParaRPr lang="en-US" altLang="en-US" sz="1800" dirty="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 baseline="-25000" dirty="0">
              <a:solidFill>
                <a:srgbClr val="FF0000"/>
              </a:solidFill>
            </a:endParaRPr>
          </a:p>
        </p:txBody>
      </p:sp>
      <p:sp>
        <p:nvSpPr>
          <p:cNvPr id="38" name="Line 16"/>
          <p:cNvSpPr>
            <a:spLocks noChangeShapeType="1"/>
          </p:cNvSpPr>
          <p:nvPr/>
        </p:nvSpPr>
        <p:spPr bwMode="auto">
          <a:xfrm>
            <a:off x="4267200" y="5698887"/>
            <a:ext cx="1295400" cy="0"/>
          </a:xfrm>
          <a:prstGeom prst="line">
            <a:avLst/>
          </a:prstGeom>
          <a:noFill/>
          <a:ln w="38100" cap="rnd">
            <a:solidFill>
              <a:srgbClr val="FF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82B42EB-96DC-4555-ACCE-F7E273A8E292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468"/>
    </mc:Choice>
    <mc:Fallback>
      <p:transition spd="slow" advTm="199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40291" grpId="0" animBg="1"/>
      <p:bldP spid="140292" grpId="0" animBg="1"/>
      <p:bldP spid="140293" grpId="0" animBg="1"/>
      <p:bldP spid="140294" grpId="0" animBg="1"/>
      <p:bldP spid="140295" grpId="0"/>
      <p:bldP spid="140296" grpId="0"/>
      <p:bldP spid="140297" grpId="0"/>
      <p:bldP spid="140298" grpId="0"/>
      <p:bldP spid="140300" grpId="0" animBg="1"/>
      <p:bldP spid="140301" grpId="0" animBg="1"/>
      <p:bldP spid="140302" grpId="0" animBg="1"/>
      <p:bldP spid="140303" grpId="0" animBg="1"/>
      <p:bldP spid="140304" grpId="0" animBg="1"/>
      <p:bldP spid="140305" grpId="0"/>
      <p:bldP spid="140306" grpId="0"/>
      <p:bldP spid="140307" grpId="0"/>
      <p:bldP spid="140308" grpId="0"/>
      <p:bldP spid="140309" grpId="0"/>
      <p:bldP spid="140310" grpId="0"/>
      <p:bldP spid="140311" grpId="0"/>
      <p:bldP spid="140314" grpId="0"/>
      <p:bldP spid="37" grpId="0"/>
      <p:bldP spid="3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563562"/>
          </a:xfrm>
        </p:spPr>
        <p:txBody>
          <a:bodyPr/>
          <a:lstStyle/>
          <a:p>
            <a:pPr algn="ctr" eaLnBrk="1" hangingPunct="1"/>
            <a:r>
              <a:rPr lang="en-US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Implementing Utilitarianism</a:t>
            </a:r>
          </a:p>
        </p:txBody>
      </p:sp>
      <p:sp>
        <p:nvSpPr>
          <p:cNvPr id="116739" name="Rectangle 6"/>
          <p:cNvSpPr>
            <a:spLocks noChangeArrowheads="1"/>
          </p:cNvSpPr>
          <p:nvPr/>
        </p:nvSpPr>
        <p:spPr bwMode="auto">
          <a:xfrm>
            <a:off x="1524001" y="307288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graphicFrame>
        <p:nvGraphicFramePr>
          <p:cNvPr id="116740" name="Object 5"/>
          <p:cNvGraphicFramePr>
            <a:graphicFrameLocks noChangeAspect="1"/>
          </p:cNvGraphicFramePr>
          <p:nvPr/>
        </p:nvGraphicFramePr>
        <p:xfrm>
          <a:off x="1616366" y="1968708"/>
          <a:ext cx="6056312" cy="954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Equation" r:id="rId7" imgW="2171520" imgH="342720" progId="Equation.3">
                  <p:embed/>
                </p:oleObj>
              </mc:Choice>
              <mc:Fallback>
                <p:oleObj name="Equation" r:id="rId7" imgW="2171520" imgH="342720" progId="Equation.3">
                  <p:embed/>
                  <p:pic>
                    <p:nvPicPr>
                      <p:cNvPr id="11674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6366" y="1968708"/>
                        <a:ext cx="6056312" cy="954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38200" y="1295400"/>
            <a:ext cx="106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ACT: </a:t>
            </a:r>
          </a:p>
        </p:txBody>
      </p:sp>
      <p:graphicFrame>
        <p:nvGraphicFramePr>
          <p:cNvPr id="11" name="Object 5">
            <a:extLst>
              <a:ext uri="{FF2B5EF4-FFF2-40B4-BE49-F238E27FC236}">
                <a16:creationId xmlns:a16="http://schemas.microsoft.com/office/drawing/2014/main" id="{CCBE0909-1369-434F-8A46-28BBE25BD0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16366" y="3205767"/>
          <a:ext cx="7615238" cy="954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Equation" r:id="rId9" imgW="2730240" imgH="342720" progId="Equation.3">
                  <p:embed/>
                </p:oleObj>
              </mc:Choice>
              <mc:Fallback>
                <p:oleObj name="Equation" r:id="rId9" imgW="2730240" imgH="342720" progId="Equation.3">
                  <p:embed/>
                  <p:pic>
                    <p:nvPicPr>
                      <p:cNvPr id="11" name="Object 5">
                        <a:extLst>
                          <a:ext uri="{FF2B5EF4-FFF2-40B4-BE49-F238E27FC236}">
                            <a16:creationId xmlns:a16="http://schemas.microsoft.com/office/drawing/2014/main" id="{CCBE0909-1369-434F-8A46-28BBE25BD08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6366" y="3205767"/>
                        <a:ext cx="7615238" cy="954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5">
            <a:extLst>
              <a:ext uri="{FF2B5EF4-FFF2-40B4-BE49-F238E27FC236}">
                <a16:creationId xmlns:a16="http://schemas.microsoft.com/office/drawing/2014/main" id="{046224E6-0AD2-4B0B-98C4-FC017FA8392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77975" y="4443413"/>
          <a:ext cx="8145463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3" name="Equation" r:id="rId11" imgW="2920680" imgH="355320" progId="Equation.3">
                  <p:embed/>
                </p:oleObj>
              </mc:Choice>
              <mc:Fallback>
                <p:oleObj name="Equation" r:id="rId11" imgW="2920680" imgH="355320" progId="Equation.3">
                  <p:embed/>
                  <p:pic>
                    <p:nvPicPr>
                      <p:cNvPr id="12" name="Object 5">
                        <a:extLst>
                          <a:ext uri="{FF2B5EF4-FFF2-40B4-BE49-F238E27FC236}">
                            <a16:creationId xmlns:a16="http://schemas.microsoft.com/office/drawing/2014/main" id="{046224E6-0AD2-4B0B-98C4-FC017FA8392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77975" y="4443413"/>
                        <a:ext cx="8145463" cy="989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35BF728-C881-439E-8501-825165FBADB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custDataLst>
      <p:tags r:id="rId2"/>
    </p:custDataLst>
    <p:extLst>
      <p:ext uri="{BB962C8B-B14F-4D97-AF65-F5344CB8AC3E}">
        <p14:creationId xmlns:p14="http://schemas.microsoft.com/office/powerpoint/2010/main" val="1342322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39"/>
    </mc:Choice>
    <mc:Fallback>
      <p:transition spd="slow" advTm="40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563562"/>
          </a:xfrm>
        </p:spPr>
        <p:txBody>
          <a:bodyPr/>
          <a:lstStyle/>
          <a:p>
            <a:pPr algn="ctr" eaLnBrk="1" hangingPunct="1"/>
            <a:r>
              <a:rPr lang="en-US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Implementing Utilitarianism</a:t>
            </a:r>
          </a:p>
        </p:txBody>
      </p:sp>
      <p:sp>
        <p:nvSpPr>
          <p:cNvPr id="116739" name="Rectangle 6"/>
          <p:cNvSpPr>
            <a:spLocks noChangeArrowheads="1"/>
          </p:cNvSpPr>
          <p:nvPr/>
        </p:nvSpPr>
        <p:spPr bwMode="auto">
          <a:xfrm>
            <a:off x="1524001" y="307288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graphicFrame>
        <p:nvGraphicFramePr>
          <p:cNvPr id="116740" name="Object 5"/>
          <p:cNvGraphicFramePr>
            <a:graphicFrameLocks noChangeAspect="1"/>
          </p:cNvGraphicFramePr>
          <p:nvPr/>
        </p:nvGraphicFramePr>
        <p:xfrm>
          <a:off x="1616366" y="1968708"/>
          <a:ext cx="6056312" cy="954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2" name="Equation" r:id="rId6" imgW="2171520" imgH="342720" progId="Equation.3">
                  <p:embed/>
                </p:oleObj>
              </mc:Choice>
              <mc:Fallback>
                <p:oleObj name="Equation" r:id="rId6" imgW="2171520" imgH="342720" progId="Equation.3">
                  <p:embed/>
                  <p:pic>
                    <p:nvPicPr>
                      <p:cNvPr id="11674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6366" y="1968708"/>
                        <a:ext cx="6056312" cy="954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38200" y="1295400"/>
            <a:ext cx="106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ACT: </a:t>
            </a:r>
          </a:p>
        </p:txBody>
      </p:sp>
      <p:graphicFrame>
        <p:nvGraphicFramePr>
          <p:cNvPr id="11" name="Object 5">
            <a:extLst>
              <a:ext uri="{FF2B5EF4-FFF2-40B4-BE49-F238E27FC236}">
                <a16:creationId xmlns:a16="http://schemas.microsoft.com/office/drawing/2014/main" id="{CCBE0909-1369-434F-8A46-28BBE25BD0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16366" y="3205767"/>
          <a:ext cx="7615238" cy="954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3" name="Equation" r:id="rId8" imgW="2730240" imgH="342720" progId="Equation.3">
                  <p:embed/>
                </p:oleObj>
              </mc:Choice>
              <mc:Fallback>
                <p:oleObj name="Equation" r:id="rId8" imgW="2730240" imgH="342720" progId="Equation.3">
                  <p:embed/>
                  <p:pic>
                    <p:nvPicPr>
                      <p:cNvPr id="11" name="Object 5">
                        <a:extLst>
                          <a:ext uri="{FF2B5EF4-FFF2-40B4-BE49-F238E27FC236}">
                            <a16:creationId xmlns:a16="http://schemas.microsoft.com/office/drawing/2014/main" id="{CCBE0909-1369-434F-8A46-28BBE25BD08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16366" y="3205767"/>
                        <a:ext cx="7615238" cy="954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5">
            <a:extLst>
              <a:ext uri="{FF2B5EF4-FFF2-40B4-BE49-F238E27FC236}">
                <a16:creationId xmlns:a16="http://schemas.microsoft.com/office/drawing/2014/main" id="{046224E6-0AD2-4B0B-98C4-FC017FA8392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77975" y="4443413"/>
          <a:ext cx="8145463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4" name="Equation" r:id="rId10" imgW="2920680" imgH="355320" progId="Equation.3">
                  <p:embed/>
                </p:oleObj>
              </mc:Choice>
              <mc:Fallback>
                <p:oleObj name="Equation" r:id="rId10" imgW="2920680" imgH="355320" progId="Equation.3">
                  <p:embed/>
                  <p:pic>
                    <p:nvPicPr>
                      <p:cNvPr id="12" name="Object 5">
                        <a:extLst>
                          <a:ext uri="{FF2B5EF4-FFF2-40B4-BE49-F238E27FC236}">
                            <a16:creationId xmlns:a16="http://schemas.microsoft.com/office/drawing/2014/main" id="{046224E6-0AD2-4B0B-98C4-FC017FA8392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77975" y="4443413"/>
                        <a:ext cx="8145463" cy="989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4" descr="Image result for self driving car">
            <a:extLst>
              <a:ext uri="{FF2B5EF4-FFF2-40B4-BE49-F238E27FC236}">
                <a16:creationId xmlns:a16="http://schemas.microsoft.com/office/drawing/2014/main" id="{DD3CBCF1-EA0E-4BD1-8EFA-6102AE992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3817" y="971083"/>
            <a:ext cx="3639242" cy="1865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DB394C1-DE51-44E3-842F-FBAAA89E9EB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05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209"/>
    </mc:Choice>
    <mc:Fallback>
      <p:transition spd="slow" advTm="259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1.1|16.4|36.2|51.2|4.6|12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4|8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</TotalTime>
  <Words>133</Words>
  <Application>Microsoft Office PowerPoint</Application>
  <PresentationFormat>Widescreen</PresentationFormat>
  <Paragraphs>39</Paragraphs>
  <Slides>5</Slides>
  <Notes>3</Notes>
  <HiddenSlides>0</HiddenSlides>
  <MMClips>5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Century</vt:lpstr>
      <vt:lpstr>Office Theme</vt:lpstr>
      <vt:lpstr>Equation</vt:lpstr>
      <vt:lpstr>Implementing Utilitarianism – Expected Value</vt:lpstr>
      <vt:lpstr>Implementing Utilitarianism</vt:lpstr>
      <vt:lpstr>PowerPoint Presentation</vt:lpstr>
      <vt:lpstr>Implementing Utilitarianism</vt:lpstr>
      <vt:lpstr>Implementing Utilitarianism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Elaine Rich</dc:creator>
  <cp:lastModifiedBy>Alan Cline</cp:lastModifiedBy>
  <cp:revision>9</cp:revision>
  <dcterms:created xsi:type="dcterms:W3CDTF">2020-03-23T19:13:30Z</dcterms:created>
  <dcterms:modified xsi:type="dcterms:W3CDTF">2020-03-27T16:46:37Z</dcterms:modified>
</cp:coreProperties>
</file>

<file path=docProps/thumbnail.jpeg>
</file>